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7" r:id="rId4"/>
    <p:sldId id="263" r:id="rId5"/>
    <p:sldId id="258" r:id="rId6"/>
    <p:sldId id="268" r:id="rId7"/>
    <p:sldId id="259" r:id="rId8"/>
    <p:sldId id="278" r:id="rId9"/>
    <p:sldId id="269" r:id="rId10"/>
    <p:sldId id="261" r:id="rId11"/>
    <p:sldId id="272" r:id="rId12"/>
    <p:sldId id="271" r:id="rId13"/>
    <p:sldId id="270" r:id="rId14"/>
    <p:sldId id="276" r:id="rId15"/>
    <p:sldId id="277" r:id="rId16"/>
    <p:sldId id="275" r:id="rId17"/>
    <p:sldId id="27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94541" autoAdjust="0"/>
  </p:normalViewPr>
  <p:slideViewPr>
    <p:cSldViewPr>
      <p:cViewPr varScale="1">
        <p:scale>
          <a:sx n="79" d="100"/>
          <a:sy n="79" d="100"/>
        </p:scale>
        <p:origin x="69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0845-E645-3D4A-A260-E8A6D7B1AFE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EAC46-EF4A-9047-98A0-6DDD5D8AF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9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EAC46-EF4A-9047-98A0-6DDD5D8AF1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3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33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659121">
            <a:off x="14949660" y="481747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2373990" y="-430932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122729" y="3296575"/>
            <a:ext cx="9815306" cy="3693849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6" y="4982442"/>
            <a:ext cx="9815307" cy="307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4"/>
              </a:lnSpc>
            </a:pPr>
            <a:r>
              <a:rPr lang="en-US" sz="9600" dirty="0">
                <a:solidFill>
                  <a:srgbClr val="231F20"/>
                </a:solidFill>
                <a:latin typeface="Oswald Bold"/>
              </a:rPr>
              <a:t>The ADAM Project </a:t>
            </a:r>
          </a:p>
          <a:p>
            <a:pPr algn="ctr">
              <a:lnSpc>
                <a:spcPts val="13164"/>
              </a:lnSpc>
            </a:pPr>
            <a:r>
              <a:rPr lang="en-US" sz="4000" u="sng" dirty="0">
                <a:solidFill>
                  <a:srgbClr val="231F20"/>
                </a:solidFill>
                <a:latin typeface="Oswald Bold"/>
              </a:rPr>
              <a:t>A</a:t>
            </a:r>
            <a:r>
              <a:rPr lang="en-US" sz="4000" dirty="0">
                <a:solidFill>
                  <a:srgbClr val="231F20"/>
                </a:solidFill>
                <a:latin typeface="Oswald Bold"/>
              </a:rPr>
              <a:t>utomatic </a:t>
            </a:r>
            <a:r>
              <a:rPr lang="en-US" sz="4000" u="sng" dirty="0">
                <a:solidFill>
                  <a:srgbClr val="231F20"/>
                </a:solidFill>
                <a:latin typeface="Oswald Bold"/>
              </a:rPr>
              <a:t>D</a:t>
            </a:r>
            <a:r>
              <a:rPr lang="en-US" sz="4000" dirty="0">
                <a:solidFill>
                  <a:srgbClr val="231F20"/>
                </a:solidFill>
                <a:latin typeface="Oswald Bold"/>
              </a:rPr>
              <a:t>ata </a:t>
            </a:r>
            <a:r>
              <a:rPr lang="en-US" sz="4000" u="sng" dirty="0">
                <a:solidFill>
                  <a:srgbClr val="231F20"/>
                </a:solidFill>
                <a:latin typeface="Oswald Bold"/>
              </a:rPr>
              <a:t>A</a:t>
            </a:r>
            <a:r>
              <a:rPr lang="en-US" sz="4000" dirty="0">
                <a:solidFill>
                  <a:srgbClr val="231F20"/>
                </a:solidFill>
                <a:latin typeface="Oswald Bold"/>
              </a:rPr>
              <a:t>cquisition and </a:t>
            </a:r>
            <a:r>
              <a:rPr lang="en-US" sz="4000" u="sng" dirty="0">
                <a:solidFill>
                  <a:srgbClr val="231F20"/>
                </a:solidFill>
                <a:latin typeface="Oswald Bold"/>
              </a:rPr>
              <a:t>M</a:t>
            </a:r>
            <a:r>
              <a:rPr lang="en-US" sz="4000" dirty="0">
                <a:solidFill>
                  <a:srgbClr val="231F20"/>
                </a:solidFill>
                <a:latin typeface="Oswald Bold"/>
              </a:rPr>
              <a:t>anagement</a:t>
            </a:r>
            <a:endParaRPr lang="en-US" sz="8000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Oswald Bold"/>
              </a:rPr>
              <a:t>BZAN 545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1E9D29-1D8D-F9EC-E4FD-E36DFFF0E6C3}"/>
              </a:ext>
            </a:extLst>
          </p:cNvPr>
          <p:cNvSpPr/>
          <p:nvPr/>
        </p:nvSpPr>
        <p:spPr>
          <a:xfrm>
            <a:off x="9237132" y="800100"/>
            <a:ext cx="8060268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9EDD5-8F1D-B734-5197-03DF48AECF7B}"/>
              </a:ext>
            </a:extLst>
          </p:cNvPr>
          <p:cNvSpPr/>
          <p:nvPr/>
        </p:nvSpPr>
        <p:spPr>
          <a:xfrm>
            <a:off x="651930" y="800100"/>
            <a:ext cx="8060268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Chosen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FE416D-9771-29B0-A143-08A946F0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31867"/>
            <a:ext cx="7487890" cy="24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me - Django REST framework">
            <a:extLst>
              <a:ext uri="{FF2B5EF4-FFF2-40B4-BE49-F238E27FC236}">
                <a16:creationId xmlns:a16="http://schemas.microsoft.com/office/drawing/2014/main" id="{12DE7551-106D-D4AA-03BF-E3EDBC13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515817"/>
            <a:ext cx="6412302" cy="2832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26" name="Picture 6" descr="FastAPI (with API versioning!) for data applications | by Jordi Giner-Baldó  | Geoblink Tech blog | Medium">
            <a:extLst>
              <a:ext uri="{FF2B5EF4-FFF2-40B4-BE49-F238E27FC236}">
                <a16:creationId xmlns:a16="http://schemas.microsoft.com/office/drawing/2014/main" id="{19DD0E22-73E8-28E9-0C34-54A7AE51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52" y="5892059"/>
            <a:ext cx="6496050" cy="234315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B8E31-5A7E-AD80-94FE-DFA317A9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48916"/>
              </p:ext>
            </p:extLst>
          </p:nvPr>
        </p:nvGraphicFramePr>
        <p:xfrm>
          <a:off x="2975371" y="3040340"/>
          <a:ext cx="12337258" cy="42063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68629">
                  <a:extLst>
                    <a:ext uri="{9D8B030D-6E8A-4147-A177-3AD203B41FA5}">
                      <a16:colId xmlns:a16="http://schemas.microsoft.com/office/drawing/2014/main" val="954286047"/>
                    </a:ext>
                  </a:extLst>
                </a:gridCol>
                <a:gridCol w="6168629">
                  <a:extLst>
                    <a:ext uri="{9D8B030D-6E8A-4147-A177-3AD203B41FA5}">
                      <a16:colId xmlns:a16="http://schemas.microsoft.com/office/drawing/2014/main" val="948319102"/>
                    </a:ext>
                  </a:extLst>
                </a:gridCol>
              </a:tblGrid>
              <a:tr h="1051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>
                          <a:effectLst/>
                        </a:rPr>
                        <a:t>Disadvantages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777449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Simplicity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Limited Built-in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96196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2. Flexibility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2. Not Ideal for Large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254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3. Community and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Security Concerns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71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2F50B-D641-462A-5FB2-3BE15233A9B2}"/>
              </a:ext>
            </a:extLst>
          </p:cNvPr>
          <p:cNvSpPr txBox="1"/>
          <p:nvPr/>
        </p:nvSpPr>
        <p:spPr>
          <a:xfrm>
            <a:off x="3695700" y="12573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Flask Justification</a:t>
            </a:r>
          </a:p>
        </p:txBody>
      </p:sp>
    </p:spTree>
    <p:extLst>
      <p:ext uri="{BB962C8B-B14F-4D97-AF65-F5344CB8AC3E}">
        <p14:creationId xmlns:p14="http://schemas.microsoft.com/office/powerpoint/2010/main" val="48538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E0E14E-AF6F-8D98-0A6B-13436C9F9E5C}"/>
              </a:ext>
            </a:extLst>
          </p:cNvPr>
          <p:cNvSpPr/>
          <p:nvPr/>
        </p:nvSpPr>
        <p:spPr>
          <a:xfrm>
            <a:off x="9237132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B834E2-7AB0-3C52-4ACF-E660B7188219}"/>
              </a:ext>
            </a:extLst>
          </p:cNvPr>
          <p:cNvSpPr/>
          <p:nvPr/>
        </p:nvSpPr>
        <p:spPr>
          <a:xfrm>
            <a:off x="651930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Chosen (At the Moment)</a:t>
            </a:r>
          </a:p>
        </p:txBody>
      </p:sp>
      <p:sp>
        <p:nvSpPr>
          <p:cNvPr id="2" name="Freeform 2"/>
          <p:cNvSpPr/>
          <p:nvPr/>
        </p:nvSpPr>
        <p:spPr>
          <a:xfrm>
            <a:off x="1657451" y="3673354"/>
            <a:ext cx="4921494" cy="4921494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150" name="Picture 6" descr="Tableau Online - Salesforce User Login via OIDC">
            <a:extLst>
              <a:ext uri="{FF2B5EF4-FFF2-40B4-BE49-F238E27FC236}">
                <a16:creationId xmlns:a16="http://schemas.microsoft.com/office/drawing/2014/main" id="{970D2A89-0B73-EF00-A32B-4A6029AF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81" y="1830821"/>
            <a:ext cx="3312679" cy="33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hiny for Python">
            <a:extLst>
              <a:ext uri="{FF2B5EF4-FFF2-40B4-BE49-F238E27FC236}">
                <a16:creationId xmlns:a16="http://schemas.microsoft.com/office/drawing/2014/main" id="{1A708A18-BB56-A7E3-5881-A96FD79B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66" y="5531615"/>
            <a:ext cx="6096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ODBC Connector :: LeanXcale Documentation">
            <a:extLst>
              <a:ext uri="{FF2B5EF4-FFF2-40B4-BE49-F238E27FC236}">
                <a16:creationId xmlns:a16="http://schemas.microsoft.com/office/drawing/2014/main" id="{784532BA-DEFC-FDE1-518E-48B0E39E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57300"/>
            <a:ext cx="634640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9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B8E31-5A7E-AD80-94FE-DFA317A9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26038"/>
              </p:ext>
            </p:extLst>
          </p:nvPr>
        </p:nvGraphicFramePr>
        <p:xfrm>
          <a:off x="2975371" y="3040340"/>
          <a:ext cx="12337258" cy="42519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68629">
                  <a:extLst>
                    <a:ext uri="{9D8B030D-6E8A-4147-A177-3AD203B41FA5}">
                      <a16:colId xmlns:a16="http://schemas.microsoft.com/office/drawing/2014/main" val="954286047"/>
                    </a:ext>
                  </a:extLst>
                </a:gridCol>
                <a:gridCol w="6168629">
                  <a:extLst>
                    <a:ext uri="{9D8B030D-6E8A-4147-A177-3AD203B41FA5}">
                      <a16:colId xmlns:a16="http://schemas.microsoft.com/office/drawing/2014/main" val="948319102"/>
                    </a:ext>
                  </a:extLst>
                </a:gridCol>
              </a:tblGrid>
              <a:tr h="1051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>
                          <a:effectLst/>
                        </a:rPr>
                        <a:t>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>
                          <a:effectLst/>
                        </a:rPr>
                        <a:t>Disadvantages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777449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1. Data Visualization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1. Learning Curve for Complex Data Modeling (DAX)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96196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2. 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2. Limited Non-Microsoft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254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3.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Cost Scalability as User Base Grows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71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2F50B-D641-462A-5FB2-3BE15233A9B2}"/>
              </a:ext>
            </a:extLst>
          </p:cNvPr>
          <p:cNvSpPr txBox="1"/>
          <p:nvPr/>
        </p:nvSpPr>
        <p:spPr>
          <a:xfrm>
            <a:off x="3695700" y="12573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/>
              <a:t>PowerBI</a:t>
            </a:r>
            <a:r>
              <a:rPr lang="en-US" sz="4800" dirty="0"/>
              <a:t>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1289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F726406-BA6B-8525-23E9-96E930B7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469900"/>
            <a:ext cx="14566900" cy="93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4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AAA959F-BD03-BBCE-4EA0-D397D03A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6985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7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CA1940-679E-843D-DE1D-EF9E4C683CF6}"/>
              </a:ext>
            </a:extLst>
          </p:cNvPr>
          <p:cNvSpPr txBox="1"/>
          <p:nvPr/>
        </p:nvSpPr>
        <p:spPr>
          <a:xfrm>
            <a:off x="7000009" y="1790700"/>
            <a:ext cx="3830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9B756-07F9-5C31-1462-AE040F66C05F}"/>
              </a:ext>
            </a:extLst>
          </p:cNvPr>
          <p:cNvSpPr txBox="1"/>
          <p:nvPr/>
        </p:nvSpPr>
        <p:spPr>
          <a:xfrm>
            <a:off x="5257800" y="37719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Flask API: Update API Code to Accept User Input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832CB-E733-4866-AF28-84819489D412}"/>
              </a:ext>
            </a:extLst>
          </p:cNvPr>
          <p:cNvSpPr txBox="1"/>
          <p:nvPr/>
        </p:nvSpPr>
        <p:spPr>
          <a:xfrm>
            <a:off x="5257800" y="6214764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May have to hard pivot to Tableau or Shiny Python</a:t>
            </a:r>
          </a:p>
        </p:txBody>
      </p:sp>
    </p:spTree>
    <p:extLst>
      <p:ext uri="{BB962C8B-B14F-4D97-AF65-F5344CB8AC3E}">
        <p14:creationId xmlns:p14="http://schemas.microsoft.com/office/powerpoint/2010/main" val="424679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00641-F8FD-F6CC-858A-5BB64ACDE5B8}"/>
              </a:ext>
            </a:extLst>
          </p:cNvPr>
          <p:cNvSpPr txBox="1"/>
          <p:nvPr/>
        </p:nvSpPr>
        <p:spPr>
          <a:xfrm>
            <a:off x="2895600" y="3009900"/>
            <a:ext cx="11506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Thanks!</a:t>
            </a:r>
          </a:p>
          <a:p>
            <a:r>
              <a:rPr lang="en-US" sz="115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4565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CF27A70-FE46-26B6-50E5-4EABA0BCE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2" y="1333500"/>
            <a:ext cx="18144855" cy="895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17F7A-FBB2-64E7-4C6A-CE5174B8D308}"/>
              </a:ext>
            </a:extLst>
          </p:cNvPr>
          <p:cNvSpPr txBox="1"/>
          <p:nvPr/>
        </p:nvSpPr>
        <p:spPr>
          <a:xfrm>
            <a:off x="3695699" y="7239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ADAM Infrastructure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730D7C3-8BCA-DB3A-76FC-7DB914A0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40024"/>
            <a:ext cx="1182952" cy="12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8780A-1456-4E7B-8612-EF5A57285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5" y="3741033"/>
            <a:ext cx="1226726" cy="12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90945E-28FF-17F2-F54B-75348EE287F1}"/>
              </a:ext>
            </a:extLst>
          </p:cNvPr>
          <p:cNvSpPr/>
          <p:nvPr/>
        </p:nvSpPr>
        <p:spPr>
          <a:xfrm>
            <a:off x="9237132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2" name="Picture 4" descr="What Is PostgreSQL?">
            <a:extLst>
              <a:ext uri="{FF2B5EF4-FFF2-40B4-BE49-F238E27FC236}">
                <a16:creationId xmlns:a16="http://schemas.microsoft.com/office/drawing/2014/main" id="{812CB1D7-187F-CD48-0D24-AF044144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562100"/>
            <a:ext cx="609600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SQL Server Tutorial – The Practical SQL Server Tutorial">
            <a:extLst>
              <a:ext uri="{FF2B5EF4-FFF2-40B4-BE49-F238E27FC236}">
                <a16:creationId xmlns:a16="http://schemas.microsoft.com/office/drawing/2014/main" id="{0ADC0C2F-7BB7-CA2C-62EE-5D79CB8095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SQL Server Data Encryption - Data at Rest">
            <a:extLst>
              <a:ext uri="{FF2B5EF4-FFF2-40B4-BE49-F238E27FC236}">
                <a16:creationId xmlns:a16="http://schemas.microsoft.com/office/drawing/2014/main" id="{7B02AB97-AC68-1588-8A51-0C5C9B00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72" y="5160818"/>
            <a:ext cx="4336455" cy="356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865972-ADC6-E32C-E3A2-08863414C4D1}"/>
              </a:ext>
            </a:extLst>
          </p:cNvPr>
          <p:cNvSpPr/>
          <p:nvPr/>
        </p:nvSpPr>
        <p:spPr>
          <a:xfrm>
            <a:off x="651930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Chosen</a:t>
            </a:r>
          </a:p>
        </p:txBody>
      </p:sp>
      <p:sp>
        <p:nvSpPr>
          <p:cNvPr id="2" name="Freeform 2"/>
          <p:cNvSpPr/>
          <p:nvPr/>
        </p:nvSpPr>
        <p:spPr>
          <a:xfrm>
            <a:off x="2196046" y="2171700"/>
            <a:ext cx="4972036" cy="5124436"/>
          </a:xfrm>
          <a:custGeom>
            <a:avLst/>
            <a:gdLst/>
            <a:ahLst/>
            <a:cxnLst/>
            <a:rect l="l" t="t" r="r" b="b"/>
            <a:pathLst>
              <a:path w="7048472" h="7048472">
                <a:moveTo>
                  <a:pt x="0" y="0"/>
                </a:moveTo>
                <a:lnTo>
                  <a:pt x="7048472" y="0"/>
                </a:lnTo>
                <a:lnTo>
                  <a:pt x="704847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B8E31-5A7E-AD80-94FE-DFA317A9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2956"/>
              </p:ext>
            </p:extLst>
          </p:nvPr>
        </p:nvGraphicFramePr>
        <p:xfrm>
          <a:off x="2975371" y="3040340"/>
          <a:ext cx="12337258" cy="420632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6168629">
                  <a:extLst>
                    <a:ext uri="{9D8B030D-6E8A-4147-A177-3AD203B41FA5}">
                      <a16:colId xmlns:a16="http://schemas.microsoft.com/office/drawing/2014/main" val="954286047"/>
                    </a:ext>
                  </a:extLst>
                </a:gridCol>
                <a:gridCol w="6168629">
                  <a:extLst>
                    <a:ext uri="{9D8B030D-6E8A-4147-A177-3AD203B41FA5}">
                      <a16:colId xmlns:a16="http://schemas.microsoft.com/office/drawing/2014/main" val="948319102"/>
                    </a:ext>
                  </a:extLst>
                </a:gridCol>
              </a:tblGrid>
              <a:tr h="1051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Disadvantages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777449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Open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Limited Functionality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96196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2. Scalability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2. ACID Compliance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254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3. Community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Ownership and Licensing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71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2F50B-D641-462A-5FB2-3BE15233A9B2}"/>
              </a:ext>
            </a:extLst>
          </p:cNvPr>
          <p:cNvSpPr txBox="1"/>
          <p:nvPr/>
        </p:nvSpPr>
        <p:spPr>
          <a:xfrm>
            <a:off x="3695700" y="12573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MySQL Justification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DED653-7F77-9CD1-2920-7F8BD656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36" y="7429500"/>
            <a:ext cx="4594927" cy="256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E7D4F0-2B24-941F-351F-5D1A5D2B8B3C}"/>
              </a:ext>
            </a:extLst>
          </p:cNvPr>
          <p:cNvSpPr/>
          <p:nvPr/>
        </p:nvSpPr>
        <p:spPr>
          <a:xfrm>
            <a:off x="9237132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2B5D-7DD4-421C-E277-41B4C1A6B903}"/>
              </a:ext>
            </a:extLst>
          </p:cNvPr>
          <p:cNvSpPr/>
          <p:nvPr/>
        </p:nvSpPr>
        <p:spPr>
          <a:xfrm>
            <a:off x="651930" y="800100"/>
            <a:ext cx="8060268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Chosen</a:t>
            </a:r>
          </a:p>
        </p:txBody>
      </p:sp>
      <p:sp>
        <p:nvSpPr>
          <p:cNvPr id="2" name="Freeform 2"/>
          <p:cNvSpPr/>
          <p:nvPr/>
        </p:nvSpPr>
        <p:spPr>
          <a:xfrm>
            <a:off x="1351421" y="3200400"/>
            <a:ext cx="6661285" cy="3886200"/>
          </a:xfrm>
          <a:custGeom>
            <a:avLst/>
            <a:gdLst/>
            <a:ahLst/>
            <a:cxnLst/>
            <a:rect l="l" t="t" r="r" b="b"/>
            <a:pathLst>
              <a:path w="20162705" h="11996347">
                <a:moveTo>
                  <a:pt x="0" y="0"/>
                </a:moveTo>
                <a:lnTo>
                  <a:pt x="20162706" y="0"/>
                </a:lnTo>
                <a:lnTo>
                  <a:pt x="20162706" y="11996348"/>
                </a:lnTo>
                <a:lnTo>
                  <a:pt x="0" y="1199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27" b="-13027"/>
            </a:stretch>
          </a:blipFill>
        </p:spPr>
      </p:sp>
      <p:pic>
        <p:nvPicPr>
          <p:cNvPr id="3076" name="Picture 4" descr="Cockroach Labs adds command-line tool and more automation in latest  database release - SiliconANGLE">
            <a:extLst>
              <a:ext uri="{FF2B5EF4-FFF2-40B4-BE49-F238E27FC236}">
                <a16:creationId xmlns:a16="http://schemas.microsoft.com/office/drawing/2014/main" id="{00BFA641-D78A-27FA-976B-8F722CBD1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410" y="2362201"/>
            <a:ext cx="5297712" cy="27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University of Tennessee Logo | Brand Guidelines">
            <a:extLst>
              <a:ext uri="{FF2B5EF4-FFF2-40B4-BE49-F238E27FC236}">
                <a16:creationId xmlns:a16="http://schemas.microsoft.com/office/drawing/2014/main" id="{87D538FC-C73C-9DA7-5962-3E6E035B6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386" y="5826123"/>
            <a:ext cx="5506736" cy="25449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82" name="Picture 10" descr="Database | Bruker">
            <a:extLst>
              <a:ext uri="{FF2B5EF4-FFF2-40B4-BE49-F238E27FC236}">
                <a16:creationId xmlns:a16="http://schemas.microsoft.com/office/drawing/2014/main" id="{39C60A4E-2E18-7833-B183-971E5AA2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6618207"/>
            <a:ext cx="904722" cy="9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B8E31-5A7E-AD80-94FE-DFA317A9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23624"/>
              </p:ext>
            </p:extLst>
          </p:nvPr>
        </p:nvGraphicFramePr>
        <p:xfrm>
          <a:off x="2975371" y="3040340"/>
          <a:ext cx="12337258" cy="42519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68629">
                  <a:extLst>
                    <a:ext uri="{9D8B030D-6E8A-4147-A177-3AD203B41FA5}">
                      <a16:colId xmlns:a16="http://schemas.microsoft.com/office/drawing/2014/main" val="954286047"/>
                    </a:ext>
                  </a:extLst>
                </a:gridCol>
                <a:gridCol w="6168629">
                  <a:extLst>
                    <a:ext uri="{9D8B030D-6E8A-4147-A177-3AD203B41FA5}">
                      <a16:colId xmlns:a16="http://schemas.microsoft.com/office/drawing/2014/main" val="948319102"/>
                    </a:ext>
                  </a:extLst>
                </a:gridCol>
              </a:tblGrid>
              <a:tr h="1051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Disadvantages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777449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Free (for the base offering)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Cost - Can be more expensive than self-hosting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96196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2. Managed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2. Limited Control over Infrastructure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254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effectLst/>
                        </a:rPr>
                        <a:t>3. Multi-Cloud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Reliance on </a:t>
                      </a:r>
                      <a:r>
                        <a:rPr lang="en-US" sz="3200" dirty="0" err="1">
                          <a:effectLst/>
                        </a:rPr>
                        <a:t>Aiven's</a:t>
                      </a:r>
                      <a:r>
                        <a:rPr lang="en-US" sz="3200" dirty="0">
                          <a:effectLst/>
                        </a:rPr>
                        <a:t> Service Reliability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71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2F50B-D641-462A-5FB2-3BE15233A9B2}"/>
              </a:ext>
            </a:extLst>
          </p:cNvPr>
          <p:cNvSpPr txBox="1"/>
          <p:nvPr/>
        </p:nvSpPr>
        <p:spPr>
          <a:xfrm>
            <a:off x="3695700" y="12573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/>
              <a:t>aiven</a:t>
            </a:r>
            <a:r>
              <a:rPr lang="en-US" sz="4800" dirty="0"/>
              <a:t>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15525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31F762-8F8A-BB1D-4B79-06A90EFFD744}"/>
              </a:ext>
            </a:extLst>
          </p:cNvPr>
          <p:cNvSpPr/>
          <p:nvPr/>
        </p:nvSpPr>
        <p:spPr>
          <a:xfrm>
            <a:off x="9237132" y="800100"/>
            <a:ext cx="8060268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61DC5-52CB-FAD3-85D8-81112CCAF87E}"/>
              </a:ext>
            </a:extLst>
          </p:cNvPr>
          <p:cNvSpPr/>
          <p:nvPr/>
        </p:nvSpPr>
        <p:spPr>
          <a:xfrm>
            <a:off x="651930" y="800100"/>
            <a:ext cx="8060268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Chosen</a:t>
            </a:r>
          </a:p>
        </p:txBody>
      </p:sp>
      <p:sp>
        <p:nvSpPr>
          <p:cNvPr id="2" name="Freeform 2"/>
          <p:cNvSpPr/>
          <p:nvPr/>
        </p:nvSpPr>
        <p:spPr>
          <a:xfrm>
            <a:off x="1143000" y="3419475"/>
            <a:ext cx="7052736" cy="3448050"/>
          </a:xfrm>
          <a:custGeom>
            <a:avLst/>
            <a:gdLst/>
            <a:ahLst/>
            <a:cxnLst/>
            <a:rect l="l" t="t" r="r" b="b"/>
            <a:pathLst>
              <a:path w="19769846" h="10114805">
                <a:moveTo>
                  <a:pt x="0" y="0"/>
                </a:moveTo>
                <a:lnTo>
                  <a:pt x="19769846" y="0"/>
                </a:lnTo>
                <a:lnTo>
                  <a:pt x="19769846" y="10114806"/>
                </a:lnTo>
                <a:lnTo>
                  <a:pt x="0" y="1011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098" name="Picture 2" descr="Travis CI User Documentation">
            <a:extLst>
              <a:ext uri="{FF2B5EF4-FFF2-40B4-BE49-F238E27FC236}">
                <a16:creationId xmlns:a16="http://schemas.microsoft.com/office/drawing/2014/main" id="{80DE321C-23DC-ACC0-7DF8-7F32A3B2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300581"/>
            <a:ext cx="7147560" cy="223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2227FEC-9DEA-CA24-2EF2-7DB820B9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60" y="5744061"/>
            <a:ext cx="7467600" cy="24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D241D-71D7-D043-A4C2-6B189B7E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35600" cy="341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9B18F-4F6E-EA3C-EE2A-F61A0F159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73" y="8953500"/>
            <a:ext cx="14811652" cy="609600"/>
          </a:xfrm>
          <a:prstGeom prst="rect">
            <a:avLst/>
          </a:prstGeom>
        </p:spPr>
      </p:pic>
      <p:pic>
        <p:nvPicPr>
          <p:cNvPr id="1026" name="Picture 2" descr="Borat Great GIF - Borat Great Success - Discover &amp; Share GIFs">
            <a:extLst>
              <a:ext uri="{FF2B5EF4-FFF2-40B4-BE49-F238E27FC236}">
                <a16:creationId xmlns:a16="http://schemas.microsoft.com/office/drawing/2014/main" id="{5618873D-15A0-F975-004B-08123439B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34" y="3695700"/>
            <a:ext cx="8312331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0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EB8E31-5A7E-AD80-94FE-DFA317A9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9684"/>
              </p:ext>
            </p:extLst>
          </p:nvPr>
        </p:nvGraphicFramePr>
        <p:xfrm>
          <a:off x="2975371" y="3040340"/>
          <a:ext cx="12337258" cy="42519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68629">
                  <a:extLst>
                    <a:ext uri="{9D8B030D-6E8A-4147-A177-3AD203B41FA5}">
                      <a16:colId xmlns:a16="http://schemas.microsoft.com/office/drawing/2014/main" val="954286047"/>
                    </a:ext>
                  </a:extLst>
                </a:gridCol>
                <a:gridCol w="6168629">
                  <a:extLst>
                    <a:ext uri="{9D8B030D-6E8A-4147-A177-3AD203B41FA5}">
                      <a16:colId xmlns:a16="http://schemas.microsoft.com/office/drawing/2014/main" val="948319102"/>
                    </a:ext>
                  </a:extLst>
                </a:gridCol>
              </a:tblGrid>
              <a:tr h="1051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dirty="0">
                          <a:effectLst/>
                        </a:rPr>
                        <a:t>Disadvantages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777449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</a:t>
                      </a:r>
                      <a:r>
                        <a:rPr lang="en-US" sz="3200" b="1" dirty="0">
                          <a:effectLst/>
                        </a:rPr>
                        <a:t>Continuous Integration and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1. Limited Concurrency for Free Accounts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96196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2. </a:t>
                      </a:r>
                      <a:r>
                        <a:rPr lang="en-US" sz="3200" b="1" dirty="0">
                          <a:effectLst/>
                        </a:rPr>
                        <a:t>Integration with GitHub repositories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2. Learning Curve for Complex Workflows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254"/>
                  </a:ext>
                </a:extLst>
              </a:tr>
              <a:tr h="10515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</a:t>
                      </a:r>
                      <a:r>
                        <a:rPr lang="en-US" sz="3200" b="1" dirty="0">
                          <a:effectLst/>
                        </a:rPr>
                        <a:t>Large Ecosystem of Community-Made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effectLst/>
                        </a:rPr>
                        <a:t>3. Cost for Heavy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71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2F50B-D641-462A-5FB2-3BE15233A9B2}"/>
              </a:ext>
            </a:extLst>
          </p:cNvPr>
          <p:cNvSpPr txBox="1"/>
          <p:nvPr/>
        </p:nvSpPr>
        <p:spPr>
          <a:xfrm>
            <a:off x="3695700" y="1257300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GitHub Actions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36676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242</Words>
  <Application>Microsoft Macintosh PowerPoint</Application>
  <PresentationFormat>Custom</PresentationFormat>
  <Paragraphs>65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Oswald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Holmes, Alex (Alex)</cp:lastModifiedBy>
  <cp:revision>28</cp:revision>
  <dcterms:created xsi:type="dcterms:W3CDTF">2006-08-16T00:00:00Z</dcterms:created>
  <dcterms:modified xsi:type="dcterms:W3CDTF">2023-11-02T18:58:33Z</dcterms:modified>
  <dc:identifier>DAFyXsBUWGY</dc:identifier>
</cp:coreProperties>
</file>